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sldIdLst>
    <p:sldId id="258" r:id="rId2"/>
    <p:sldId id="512" r:id="rId3"/>
    <p:sldId id="590" r:id="rId4"/>
    <p:sldId id="579" r:id="rId5"/>
    <p:sldId id="581" r:id="rId6"/>
    <p:sldId id="591" r:id="rId7"/>
    <p:sldId id="582" r:id="rId8"/>
    <p:sldId id="583" r:id="rId9"/>
    <p:sldId id="584" r:id="rId10"/>
    <p:sldId id="585" r:id="rId11"/>
    <p:sldId id="586" r:id="rId12"/>
    <p:sldId id="587" r:id="rId13"/>
    <p:sldId id="588" r:id="rId14"/>
    <p:sldId id="589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42D1D5"/>
    <a:srgbClr val="FAFAFA"/>
    <a:srgbClr val="FF6161"/>
    <a:srgbClr val="3DA4B7"/>
    <a:srgbClr val="FF4BFF"/>
    <a:srgbClr val="7BBF4F"/>
    <a:srgbClr val="CBE708"/>
    <a:srgbClr val="0F322D"/>
    <a:srgbClr val="D7D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46"/>
    <p:restoredTop sz="88661"/>
  </p:normalViewPr>
  <p:slideViewPr>
    <p:cSldViewPr snapToGrid="0">
      <p:cViewPr>
        <p:scale>
          <a:sx n="69" d="100"/>
          <a:sy n="69" d="100"/>
        </p:scale>
        <p:origin x="488" y="85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8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2C7056-72EF-454A-875D-84A5E40FB46E}" type="datetimeFigureOut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173123-7D63-1E4B-A6A9-0C28932E04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003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743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C8F62-7A77-1835-5A5B-E80AE9CE2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90EBE1-96A6-E46F-DC7E-78A53A2720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BF654D-4B75-AA11-5B24-411AB2F93C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8DD613-A63F-BC4C-F754-6FE7E8DC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199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A8EB1-63B9-5D22-A4D3-B392561A8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402BF6-1643-1A97-2B6A-A262FBACAB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6BA2B0-4A84-04E5-FB4F-6444FB6C5D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6FD9CB-3E8E-9CC3-4DE9-09F5C7FDF7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769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C352-E62A-AC58-EE9E-2B068F71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FB94790-5281-9F64-6357-3BFE58431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CB7F05-DF38-FFF1-8D53-86A29170C4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70809C-03D4-D508-6A99-5300E5C627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5756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19277-7F72-5CFB-A34E-C78FC6200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092A7D-D43C-70A9-0CAB-1E8F0C64E9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079A4-B5BF-D6BA-8262-2B008B2508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BCC7F8-B824-5E48-1822-C766CBFD76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931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E0714-BB18-EE07-C740-5BD927D68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968536-C1DD-A9C6-FC22-3716C99A9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8EDDFB-77FF-01D3-E023-527F89043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9B2F67-AE0E-4C00-0DA9-70AD78A85C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120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EE680-2908-B198-60CF-D3415A703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DBD916-DD74-CD8F-16A4-D0BD6D72BD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47A447-35FA-9EC0-F9D4-C2C5EBAB6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968B5-8F18-8B6A-2767-8923175C40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728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3DEB-8A28-6B1E-B794-0A12BF859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F3A97D-D7BD-1CBD-B9AB-E86BF1BA0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A385742-307C-939A-7122-A37DEF8F4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FB5E86-9D2C-ABCB-AE09-A2BB7D1DB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590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11B-4F1A-E5FE-9D22-1C1904CC3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97D125-A67A-E1C1-FEA6-64EF240A1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85F8012-3B65-815E-82AA-0297C1883E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E49975-11DF-296B-C745-56D9F1556F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5088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08416-8210-0FD2-9BAE-87D4F811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937838-DE61-B6CD-C6D6-CDBF34A4A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D392E8E-C2FA-9817-FA3C-0C55472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095E4D-BBDF-1D6C-305B-CBED4FE0B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3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60A9E-4CBA-E6C9-D384-2AC7CD52D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C157022-FC27-EF12-06BB-200E760C7C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C9F0BC2-AA9B-55C1-9D6F-DF5F985B7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558D06E-5C4D-F536-44B7-56968AAC92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4291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10D5C-439C-25C3-26AB-7C87C72F6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D29039-A613-996F-B183-3312E778B4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D0A3F5-BD3E-9A45-077B-C0D5D54EC9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7AA03E-29B0-72F1-6152-15DC73019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371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1322E-13BF-8EF5-C295-A5D43DD7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C9131D-E483-42A6-BF6D-53105D81E8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6C21A4-4DD0-1C54-4B0B-EC03031E0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0BFBB40-B4D6-5475-8F0C-10243AE4F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826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3F0AD-16E2-BA2C-3597-38447A14C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A1EB91E-7BFF-9898-FC8F-6242715A5B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E7D1EB-412D-A4C0-E4A5-DAF6A70917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ja-JP" altLang="ja-JP" sz="1800" kern="10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422011-E7E2-36BD-D706-E68E71B05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173123-7D63-1E4B-A6A9-0C28932E04F0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392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0B1CFD-F407-B7F9-CBC0-CE777339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9C7DE-B0CD-E29E-7DC6-F1FA932325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118DA2-DE5D-D2AF-1165-E045D04A8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E23C2-AE4C-DA4C-B2C6-337064F26C69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1CD10DB-853E-6456-3286-B5331244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D3FEDA-B69A-11B1-E393-8C04F8EFD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17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0BC99B-8D27-3BC9-ACB0-8F8DCC942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EEDE29-6DE9-DBC0-A9AF-E4194AA25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8886AC9-1E4B-5E4A-0768-4580B709E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68BF-08BC-8B49-B195-563BA0C99031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FF9881-5716-B077-9476-D13AF04FA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990CF-2373-7D56-A3EF-1BADAFD59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15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A46607B-12F1-C7F5-E5A2-B03956041B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09ED091-6824-E0F1-82A5-51D2346CE2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0A4BD-9583-482D-FDD1-9F3748A09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D958C-C963-D641-AA64-2F940B29F878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761C26-86F1-01F1-85A4-7C7A6FCFB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AE255E-26E9-0978-0C73-7BA4952FC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8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FD34F7-1BD9-658B-A38C-1FFAFC476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2001" cy="932328"/>
          </a:xfrm>
          <a:solidFill>
            <a:srgbClr val="7BBF4F"/>
          </a:solidFill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4A2326-4DBF-0339-EA1C-4AF5A2A26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 dirty="0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 dirty="0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 dirty="0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 dirty="0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22CEF4-C1A9-2519-8EE4-271AC114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DBC6-4B63-A645-BD48-BDBF6D35BEB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AEFC00-087F-BCFD-F72D-3CBBEFB31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66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A675D4-B6D0-332A-DDCA-9437A3E9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3C01286-E3D4-226E-C442-99362662D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33918B-95B7-09E6-0AF9-D9CF95FFB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C9D0A-3039-4B47-94AE-90024B29EF03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5C30D5F-8677-C054-AF6D-70A462DC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8C6F204-D0DB-2AE7-1414-5C93F0577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03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8D81B8-5CFA-5426-983E-3DDBB9CB0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169C9F-1D05-5060-24EB-9CE8DC560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D011628-860D-867C-FC21-1D2DD4603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E95C3BE-3EBF-850A-F79E-96FF520E4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98C6-4444-BC41-80B4-8A4D74BDE69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30CF1F4-8484-2529-4382-6431C553F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5225FA-C84D-D79C-6DAD-E0D6EE87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4645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D5B47-012D-6297-D348-BC82AE8B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F60E84-FE18-9C9D-4472-9DA5E88800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E2D1329-D1C5-26A1-972A-89E1BDF65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DCF5F0A-D28C-AA42-459C-AD609A883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5E79555-EEFA-47A8-8C4E-5D4F1E03F3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8F39287-EE2E-14D7-EDCB-2BD55BC9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4B53E-14B4-9540-A77A-22106ADF28D0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CD57855-055C-CBFF-A31A-1153A94A9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879A378-D333-ED26-2338-CDFF07B1D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1130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C70E67-9D5E-D307-ECD2-5F5A48F6F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2485239-FEC6-28DB-6ECD-2D6760A0D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81C2D-FA57-3A41-A85A-1D78AD532EBF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3A826C-2FBA-B0BC-AE35-8FD3C9460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7EC4B47-EEE6-313E-77B9-906300080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87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5BF2268-2453-BDC6-2780-013DD77B2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D469D-2497-9440-9C29-0125E24D629B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4813BE-2FEC-889B-FCDB-85586E887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960FBF6-FA4D-CC8F-3131-5F6E0F36B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928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A12D98-EBC3-3682-831D-6A6568803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6FCE1BC-2F3A-4E8F-11F2-39B05ED2E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05A3F9-4269-1B9F-36BC-FBF0B60E0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AFE19-5E45-CF38-D543-7E2A6CF09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7C43E-D99D-3942-B7AF-DBAFD5DCEB3A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8FA6C4B-986F-C34D-BD7F-C878C5FD6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28B2E33-824F-23E4-4D5F-87FC86576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503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8FCBB5-CEAA-8165-1D2A-CA6C810A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D090EF5-0AF2-E800-C439-5E279DC43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3DD45B-988F-B8E2-3390-4441C2F5B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B1050EE-BC41-F56E-454A-70BF9A031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AFB7-7C6E-1748-9030-4DD750017E45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040632-4345-E6CC-680D-D63FF5547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10F03-2A25-A228-8369-AAC27B08E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428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14EA1B-D434-E50D-8723-DA03BD15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2292BC-95FA-4ACF-84FB-84963D5A5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B05D1B-1AC8-291B-AE8A-490CBDC85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405EC-0E41-674B-84BE-CE6E34ED5DFE}" type="datetime1">
              <a:rPr kumimoji="1" lang="ja-JP" altLang="en-US" smtClean="0"/>
              <a:t>2026/7/15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B3371E-5F13-B6DA-2870-0D3526E89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492E3B-8C3A-DAFB-8C77-C2B5B3449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A08660-9241-2446-AA6F-DEE0E69BB2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5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57763C-0480-4107-6166-A2B2B7EA04A3}"/>
              </a:ext>
            </a:extLst>
          </p:cNvPr>
          <p:cNvSpPr txBox="1"/>
          <p:nvPr/>
        </p:nvSpPr>
        <p:spPr>
          <a:xfrm>
            <a:off x="-1" y="1816963"/>
            <a:ext cx="12192001" cy="2537460"/>
          </a:xfrm>
          <a:prstGeom prst="rect">
            <a:avLst/>
          </a:prstGeom>
          <a:solidFill>
            <a:srgbClr val="7BBF4F"/>
          </a:solidFill>
        </p:spPr>
        <p:txBody>
          <a:bodyPr wrap="squar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D72F240-7CF7-E7EA-8C9C-2343CE59F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380" y="844349"/>
            <a:ext cx="3663770" cy="729355"/>
          </a:xfrm>
          <a:prstGeom prst="rect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60A3DE4-9AB1-81C3-5987-A9B969DF6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1380" y="42864"/>
            <a:ext cx="4775194" cy="72605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C0E4134-9570-C514-45C2-14EC64C3F72D}"/>
              </a:ext>
            </a:extLst>
          </p:cNvPr>
          <p:cNvSpPr txBox="1"/>
          <p:nvPr/>
        </p:nvSpPr>
        <p:spPr>
          <a:xfrm>
            <a:off x="0" y="184142"/>
            <a:ext cx="4466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2026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年</a:t>
            </a:r>
            <a:r>
              <a:rPr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7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14</a:t>
            </a:r>
            <a:r>
              <a:rPr kumimoji="1"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日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lang="ja-JP" altLang="en-US" sz="320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月</a:t>
            </a:r>
            <a:r>
              <a:rPr kumimoji="1" lang="en-US" altLang="ja-JP" sz="3200" dirty="0">
                <a:solidFill>
                  <a:srgbClr val="333333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lang="en-US" altLang="ja-JP" sz="3200" dirty="0">
              <a:solidFill>
                <a:srgbClr val="333333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A0BECFF-F090-271F-5FBF-C391667DC25F}"/>
              </a:ext>
            </a:extLst>
          </p:cNvPr>
          <p:cNvSpPr txBox="1"/>
          <p:nvPr/>
        </p:nvSpPr>
        <p:spPr>
          <a:xfrm>
            <a:off x="1646855" y="4715212"/>
            <a:ext cx="889827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千葉大学環境リモートセンシング研究センター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入江研究室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修士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2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年</a:t>
            </a:r>
            <a:r>
              <a:rPr lang="en-US" altLang="ja-JP" sz="3400" dirty="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</a:t>
            </a:r>
            <a:r>
              <a:rPr lang="ja-JP" altLang="en-US" sz="3400">
                <a:solidFill>
                  <a:srgbClr val="333333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大塚涼平</a:t>
            </a:r>
            <a:endParaRPr lang="en-US" altLang="ja-JP" sz="3400" dirty="0">
              <a:solidFill>
                <a:srgbClr val="333333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3CCF62-B61A-E4CB-75C1-794CE0EB39DB}"/>
              </a:ext>
            </a:extLst>
          </p:cNvPr>
          <p:cNvSpPr txBox="1"/>
          <p:nvPr/>
        </p:nvSpPr>
        <p:spPr>
          <a:xfrm>
            <a:off x="-11" y="1928413"/>
            <a:ext cx="12192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720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千葉キャンペーン</a:t>
            </a:r>
            <a:endParaRPr lang="en-US" altLang="ja-JP" sz="7200" dirty="0">
              <a:solidFill>
                <a:srgbClr val="FAFAFA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  <a:p>
            <a:pPr algn="ctr"/>
            <a:r>
              <a:rPr lang="en-US" altLang="ja-JP" sz="7200" dirty="0">
                <a:solidFill>
                  <a:srgbClr val="FAFAFA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Daily Report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73E6537-B51B-D1C2-4F3B-7E49B03388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6262" y="6214774"/>
            <a:ext cx="2410312" cy="56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364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F2B10-50DD-B6A4-6DF1-9042314AB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C2F9933-1AED-642F-C404-09E2D91F3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808105" cy="592567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5D44F72-A14D-1CB4-BDA9-99658B58B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全国のメソ解析とラジオゾンデの可降水量の時系列</a:t>
            </a:r>
            <a:r>
              <a:rPr lang="en-US" altLang="ja-JP" sz="3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(7/12–13)</a:t>
            </a:r>
            <a:endParaRPr kumimoji="1" lang="ja-JP" altLang="en-US" sz="30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1CBB50-9BEB-3C21-6EAD-4BDAA62949EC}"/>
              </a:ext>
            </a:extLst>
          </p:cNvPr>
          <p:cNvSpPr txBox="1"/>
          <p:nvPr/>
        </p:nvSpPr>
        <p:spPr>
          <a:xfrm>
            <a:off x="5495118" y="102530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A680AF-F075-DC2F-1317-199660855DFD}"/>
              </a:ext>
            </a:extLst>
          </p:cNvPr>
          <p:cNvSpPr txBox="1"/>
          <p:nvPr/>
        </p:nvSpPr>
        <p:spPr>
          <a:xfrm>
            <a:off x="9506209" y="707814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9EF09F-7EA7-1073-A596-E2F4471B0A69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22F6D-8E2D-79A7-E361-4332425EE31E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6DF10B7-30E6-EC13-2E59-9BC965FE2FD5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7F6E0630-3DBC-2F4D-3396-A99C17B748C4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4" name="スライド番号プレースホルダー 2">
            <a:extLst>
              <a:ext uri="{FF2B5EF4-FFF2-40B4-BE49-F238E27FC236}">
                <a16:creationId xmlns:a16="http://schemas.microsoft.com/office/drawing/2014/main" id="{CB270A3D-795A-EDEB-DCA3-52EB0DBE7FB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9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7837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E6AAF-496A-8015-C47E-68B2271A2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19B57318-C9D0-05D0-EFFA-2827CC2BB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6808104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5A802A54-FCEA-A7FF-C8C9-7289BED7A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全国のメソ解析とラジオゾンデの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0–1 km</a:t>
            </a:r>
            <a:r>
              <a:rPr lang="ja-JP" altLang="en-US" sz="2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部分可降水量の時系列</a:t>
            </a:r>
            <a:r>
              <a:rPr lang="en-US" altLang="ja-JP" sz="2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(7/12–13)</a:t>
            </a:r>
            <a:endParaRPr kumimoji="1" lang="ja-JP" altLang="en-US" sz="26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F1522A6-1399-1FC3-570F-51F6785B6F40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41E888-C19A-0B07-4772-62E23CC067D2}"/>
              </a:ext>
            </a:extLst>
          </p:cNvPr>
          <p:cNvSpPr txBox="1"/>
          <p:nvPr/>
        </p:nvSpPr>
        <p:spPr>
          <a:xfrm>
            <a:off x="5495118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A0D8ADB-5B56-0A5B-05AC-ED664C155DCB}"/>
              </a:ext>
            </a:extLst>
          </p:cNvPr>
          <p:cNvSpPr txBox="1"/>
          <p:nvPr/>
        </p:nvSpPr>
        <p:spPr>
          <a:xfrm>
            <a:off x="7809064" y="7478250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FA0FA0C-9A71-D390-C384-F907656A5783}"/>
              </a:ext>
            </a:extLst>
          </p:cNvPr>
          <p:cNvSpPr txBox="1"/>
          <p:nvPr/>
        </p:nvSpPr>
        <p:spPr>
          <a:xfrm>
            <a:off x="7513958" y="2318603"/>
            <a:ext cx="3969648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どのサイトもおおむね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整合している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0098B7B-E91C-A531-AC14-C331D0DE2D8A}"/>
              </a:ext>
            </a:extLst>
          </p:cNvPr>
          <p:cNvSpPr txBox="1"/>
          <p:nvPr/>
        </p:nvSpPr>
        <p:spPr>
          <a:xfrm>
            <a:off x="7377796" y="4886695"/>
            <a:ext cx="4241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秋田ラジオゾンデは欠測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A4C5DC5C-4B07-6D71-6B95-5FE35496E77B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D12AEEA9-91D1-7CC8-2BE5-1CE518F42A28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10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3867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2C6C93-282D-659E-3537-C79DB4888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082316C-E6F0-0BAA-DE2F-1DE4724F84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10589008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1F9C2E53-198B-C3DA-59BB-D9BBD362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全国のメソ解析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0-1 km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部分可降水量の変化量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(7/12–13)</a:t>
            </a:r>
            <a:endParaRPr kumimoji="1" lang="ja-JP" altLang="en-US" sz="320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B7E0CC9-0FC4-2415-89B5-1FCD9A2EB35E}"/>
              </a:ext>
            </a:extLst>
          </p:cNvPr>
          <p:cNvSpPr txBox="1"/>
          <p:nvPr/>
        </p:nvSpPr>
        <p:spPr>
          <a:xfrm>
            <a:off x="8409945" y="-66401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D01B806-748E-5208-E2C9-CC678F14780C}"/>
              </a:ext>
            </a:extLst>
          </p:cNvPr>
          <p:cNvSpPr txBox="1"/>
          <p:nvPr/>
        </p:nvSpPr>
        <p:spPr>
          <a:xfrm>
            <a:off x="1418082" y="996179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F5C78A-171F-F1F0-E69D-5693C9D1339D}"/>
              </a:ext>
            </a:extLst>
          </p:cNvPr>
          <p:cNvSpPr txBox="1"/>
          <p:nvPr/>
        </p:nvSpPr>
        <p:spPr>
          <a:xfrm>
            <a:off x="10504873" y="-1234672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7726B2-2134-587B-A6BE-D6A389915218}"/>
              </a:ext>
            </a:extLst>
          </p:cNvPr>
          <p:cNvSpPr txBox="1"/>
          <p:nvPr/>
        </p:nvSpPr>
        <p:spPr>
          <a:xfrm>
            <a:off x="7708535" y="5372417"/>
            <a:ext cx="4376100" cy="954107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下層水蒸気の</a:t>
            </a:r>
            <a:r>
              <a:rPr lang="en-US" altLang="ja-JP" sz="28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時間での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8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変化量のヒートマップ</a:t>
            </a:r>
            <a:endParaRPr lang="en-US" altLang="ja-JP" sz="28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67092446-7542-2F4E-BC35-F6DFD5345B4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03219E51-2102-BDDC-DCBD-D60726DCA609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5394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D55FE-865C-F11C-40BB-B6FBF015C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8200DE15-670F-A052-D363-099397212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97" y="1302661"/>
            <a:ext cx="8565795" cy="513947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4A4068CA-A594-C3D7-40D3-952CB02D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メソ解析下層水蒸気の変化と水蒸気場の様子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(7/13)</a:t>
            </a:r>
            <a:endParaRPr kumimoji="1" lang="ja-JP" altLang="en-US" sz="320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09FD08B-E5D8-182D-D4D5-DFE12B4EB2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76" y="1302661"/>
            <a:ext cx="5139477" cy="5139477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FEC862-E72A-DAF8-8F68-231973A296D2}"/>
              </a:ext>
            </a:extLst>
          </p:cNvPr>
          <p:cNvSpPr txBox="1"/>
          <p:nvPr/>
        </p:nvSpPr>
        <p:spPr>
          <a:xfrm>
            <a:off x="4342897" y="6149751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AA295EB-6CA3-1E2E-9743-CB383A46F02A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2CBE70DE-F972-12FE-2AEF-A94E4E4F5883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677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248A1-415B-4ECE-CAFE-385B8A6675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F031F5F8-7140-A8E0-D6DE-F66B8936F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445" y="1306424"/>
            <a:ext cx="7075253" cy="4245152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622CF391-763F-DB2E-4E96-980F953E0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0595"/>
            <a:ext cx="6712085" cy="447681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C200BD4B-7A32-5471-910D-783DCEB43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の観測とメソ解析水蒸気場の様子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(7/13)</a:t>
            </a:r>
            <a:endParaRPr kumimoji="1" lang="ja-JP" altLang="en-US" sz="320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2AC54A-E2E7-097A-1322-5AB6BE187335}"/>
              </a:ext>
            </a:extLst>
          </p:cNvPr>
          <p:cNvSpPr txBox="1"/>
          <p:nvPr/>
        </p:nvSpPr>
        <p:spPr>
          <a:xfrm>
            <a:off x="1496438" y="6053107"/>
            <a:ext cx="9199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▶︎色々な解析のコードを作成するのに時間を使ってしまったので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今後いろんな特徴を見つけて考察していきたい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E1EB298-BDDB-147F-6146-64932AEDEEC3}"/>
              </a:ext>
            </a:extLst>
          </p:cNvPr>
          <p:cNvSpPr txBox="1"/>
          <p:nvPr/>
        </p:nvSpPr>
        <p:spPr>
          <a:xfrm>
            <a:off x="7213098" y="5468332"/>
            <a:ext cx="3506203" cy="584775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3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アニメーション</a:t>
            </a:r>
            <a:r>
              <a:rPr lang="en-US" altLang="ja-JP" sz="32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40F883AF-F67B-3C11-D65F-E3BBE7215E47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48835D3D-1B4A-EC14-6170-AC7E950113EE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5689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6ED87-6265-3390-66A6-6D96C9A8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0720D0-C501-46BC-1614-754436AC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千葉キャンペーンでの解析</a:t>
            </a:r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F0D2937-A2FE-BACB-1E25-EC510AE7B73C}"/>
              </a:ext>
            </a:extLst>
          </p:cNvPr>
          <p:cNvSpPr txBox="1"/>
          <p:nvPr/>
        </p:nvSpPr>
        <p:spPr>
          <a:xfrm>
            <a:off x="245883" y="2538248"/>
            <a:ext cx="6080157" cy="646331"/>
          </a:xfrm>
          <a:prstGeom prst="rect">
            <a:avLst/>
          </a:prstGeom>
          <a:solidFill>
            <a:srgbClr val="3DA4B7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600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今回行うこと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(</a:t>
            </a:r>
            <a:r>
              <a:rPr kumimoji="1" lang="ja-JP" altLang="en-US" b="1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今後追加していく可能性大</a:t>
            </a:r>
            <a:r>
              <a:rPr kumimoji="1" lang="en-US" altLang="ja-JP" b="1" dirty="0">
                <a:solidFill>
                  <a:srgbClr val="FAFAFA"/>
                </a:solidFill>
                <a:latin typeface="Hiragino Sans W7" panose="020B0400000000000000" pitchFamily="34" charset="-128"/>
                <a:ea typeface="Hiragino Sans W7" panose="020B0400000000000000" pitchFamily="34" charset="-128"/>
              </a:rPr>
              <a:t>)</a:t>
            </a:r>
            <a:endParaRPr kumimoji="1" lang="ja-JP" altLang="en-US" b="1">
              <a:solidFill>
                <a:srgbClr val="FAFAFA"/>
              </a:solidFill>
              <a:latin typeface="Hiragino Sans W7" panose="020B0400000000000000" pitchFamily="34" charset="-128"/>
              <a:ea typeface="Hiragino Sans W7" panose="020B0400000000000000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C7D0DD-0586-F901-2D4B-47B26079A768}"/>
              </a:ext>
            </a:extLst>
          </p:cNvPr>
          <p:cNvSpPr txBox="1"/>
          <p:nvPr/>
        </p:nvSpPr>
        <p:spPr>
          <a:xfrm>
            <a:off x="245883" y="3429000"/>
            <a:ext cx="117002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の時系列とラジオゾンデ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メソ解析の時系列を比較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A-SKY/MAX-DOAS(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,5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の時系列について水蒸気不均一性を解析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・日本周辺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(15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ヶ所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のラジオゾンデデータとそれぞれのラジオゾンデ観測地点に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最も近い格子点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(+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のメソ解析データをダウンロードし、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高度別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(PWV,0-1km p-PWV, 1- km p-PWV)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に時系列を描き整合性の確認も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　兼ねて水蒸気変動を見る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just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・メソ解析のデータを用いて水蒸気の移動や流入の様子を全国的に解析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DE6F6DA-A3BF-BE90-A18E-3394F150D42F}"/>
              </a:ext>
            </a:extLst>
          </p:cNvPr>
          <p:cNvSpPr/>
          <p:nvPr/>
        </p:nvSpPr>
        <p:spPr>
          <a:xfrm>
            <a:off x="0" y="1320326"/>
            <a:ext cx="12193977" cy="951520"/>
          </a:xfrm>
          <a:prstGeom prst="rect">
            <a:avLst/>
          </a:prstGeom>
          <a:solidFill>
            <a:srgbClr val="CBE7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90D437-DDAC-50EE-BB17-427634A67F28}"/>
              </a:ext>
            </a:extLst>
          </p:cNvPr>
          <p:cNvSpPr txBox="1"/>
          <p:nvPr/>
        </p:nvSpPr>
        <p:spPr>
          <a:xfrm>
            <a:off x="153307" y="1293554"/>
            <a:ext cx="11885384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千葉サイトや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にこだわらず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とにかく水蒸気解析を色々試して面白い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不思議な</a:t>
            </a:r>
            <a:r>
              <a:rPr lang="en-US" altLang="ja-JP" sz="2950" b="1" dirty="0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95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現象を捉えたい！</a:t>
            </a:r>
            <a:endParaRPr lang="en-US" altLang="ja-JP" sz="295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角丸四角形 5">
            <a:extLst>
              <a:ext uri="{FF2B5EF4-FFF2-40B4-BE49-F238E27FC236}">
                <a16:creationId xmlns:a16="http://schemas.microsoft.com/office/drawing/2014/main" id="{90CEAD2C-80E6-41A9-0119-3D84C3F8072B}"/>
              </a:ext>
            </a:extLst>
          </p:cNvPr>
          <p:cNvSpPr/>
          <p:nvPr/>
        </p:nvSpPr>
        <p:spPr>
          <a:xfrm>
            <a:off x="245883" y="1012966"/>
            <a:ext cx="1507604" cy="717564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24B17F4-D2BA-FAEA-1CC7-F454F205BF92}"/>
              </a:ext>
            </a:extLst>
          </p:cNvPr>
          <p:cNvSpPr txBox="1"/>
          <p:nvPr/>
        </p:nvSpPr>
        <p:spPr>
          <a:xfrm>
            <a:off x="427591" y="966383"/>
            <a:ext cx="136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>
                <a:solidFill>
                  <a:schemeClr val="bg1"/>
                </a:solidFill>
                <a:latin typeface="HGSSoeiKakugothicUB" panose="020B0900000000000000" pitchFamily="34" charset="-128"/>
                <a:ea typeface="HGSSoeiKakugothicUB" panose="020B0900000000000000" pitchFamily="34" charset="-128"/>
              </a:rPr>
              <a:t>目的</a:t>
            </a: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15F4CE98-5C02-B2F3-8FB9-B31C26D0AE12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06334668-3A90-608D-8143-3ED7FAFA8610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1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9175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FD9E1-5109-84C5-4515-CA6FF4B1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480D206-B80E-032C-090C-C5E64D267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7/13)</a:t>
            </a:r>
            <a:endParaRPr kumimoji="1" lang="ja-JP" altLang="en-US" sz="40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B76FFBB-ECD8-E529-AF2D-E304E872DEA3}"/>
              </a:ext>
            </a:extLst>
          </p:cNvPr>
          <p:cNvSpPr txBox="1"/>
          <p:nvPr/>
        </p:nvSpPr>
        <p:spPr>
          <a:xfrm>
            <a:off x="8921798" y="5263952"/>
            <a:ext cx="31628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※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ピンクの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13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作業以降は千葉工大を向いているはず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230D6BA-230D-4D3F-BBF9-5034F0F6C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32330"/>
            <a:ext cx="8921796" cy="592567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B5AE23-E216-F990-1A25-4977E812595E}"/>
              </a:ext>
            </a:extLst>
          </p:cNvPr>
          <p:cNvSpPr txBox="1"/>
          <p:nvPr/>
        </p:nvSpPr>
        <p:spPr>
          <a:xfrm>
            <a:off x="8921798" y="2039505"/>
            <a:ext cx="3083169" cy="1200329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FD40D-8A6C-FABA-26F5-15A5DB294B53}"/>
              </a:ext>
            </a:extLst>
          </p:cNvPr>
          <p:cNvSpPr txBox="1"/>
          <p:nvPr/>
        </p:nvSpPr>
        <p:spPr>
          <a:xfrm>
            <a:off x="7703443" y="3467063"/>
            <a:ext cx="4196593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前日と同じく朝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7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時ごろに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低下している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16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時ごろに西方向の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の上昇が少し目立つ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0" name="円/楕円 9">
            <a:extLst>
              <a:ext uri="{FF2B5EF4-FFF2-40B4-BE49-F238E27FC236}">
                <a16:creationId xmlns:a16="http://schemas.microsoft.com/office/drawing/2014/main" id="{D95C90F4-1BA7-A439-340B-511E4A9E9554}"/>
              </a:ext>
            </a:extLst>
          </p:cNvPr>
          <p:cNvSpPr/>
          <p:nvPr/>
        </p:nvSpPr>
        <p:spPr>
          <a:xfrm>
            <a:off x="5698836" y="4577369"/>
            <a:ext cx="504792" cy="4814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0000"/>
              </a:solidFill>
            </a:endParaRPr>
          </a:p>
        </p:txBody>
      </p:sp>
      <p:sp>
        <p:nvSpPr>
          <p:cNvPr id="11" name="円/楕円 10">
            <a:extLst>
              <a:ext uri="{FF2B5EF4-FFF2-40B4-BE49-F238E27FC236}">
                <a16:creationId xmlns:a16="http://schemas.microsoft.com/office/drawing/2014/main" id="{0824B3BB-0D81-28A4-8C00-646367325255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2" name="スライド番号プレースホルダー 2">
            <a:extLst>
              <a:ext uri="{FF2B5EF4-FFF2-40B4-BE49-F238E27FC236}">
                <a16:creationId xmlns:a16="http://schemas.microsoft.com/office/drawing/2014/main" id="{3480BE4B-7DA0-FAEF-62C3-00B770CE5DFD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2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552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2F492-E855-0B57-0705-81CB4CDF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102D70-9315-B6FE-F368-4DE77F933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8322570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E8B0452-3E24-CDCE-E7D3-84C561614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40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</a:t>
            </a:r>
            <a:r>
              <a:rPr lang="en-US" altLang="ja-JP" sz="40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7/12–13)</a:t>
            </a:r>
            <a:endParaRPr kumimoji="1" lang="ja-JP" altLang="en-US" sz="400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A48EFC9-3029-C856-5891-889D2DCD2C76}"/>
              </a:ext>
            </a:extLst>
          </p:cNvPr>
          <p:cNvSpPr txBox="1"/>
          <p:nvPr/>
        </p:nvSpPr>
        <p:spPr>
          <a:xfrm>
            <a:off x="8479232" y="4180994"/>
            <a:ext cx="35561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似たような変化をしている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0882153-9300-A8D3-EB05-690175E1A8B3}"/>
              </a:ext>
            </a:extLst>
          </p:cNvPr>
          <p:cNvSpPr txBox="1"/>
          <p:nvPr/>
        </p:nvSpPr>
        <p:spPr>
          <a:xfrm>
            <a:off x="8715700" y="1572891"/>
            <a:ext cx="308316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 MAX-DOAS</a:t>
            </a: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0–1 km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と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0–2 km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2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日間の時系列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46F94BD8-F23A-D2E0-7FF2-05A19D41EF2C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7" name="スライド番号プレースホルダー 2">
            <a:extLst>
              <a:ext uri="{FF2B5EF4-FFF2-40B4-BE49-F238E27FC236}">
                <a16:creationId xmlns:a16="http://schemas.microsoft.com/office/drawing/2014/main" id="{C674B8BC-FC84-E346-0A14-92F42CDCA82B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3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432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0AB84-65CB-F3FC-3D1E-6D66C6F35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29C9ADA-B2F0-2818-2213-602075425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30"/>
            <a:ext cx="9258859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6B8F414A-E6C3-9541-FBF6-706BACDC0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C524110-CE6B-B19A-6900-6DC79CE4945B}"/>
              </a:ext>
            </a:extLst>
          </p:cNvPr>
          <p:cNvSpPr txBox="1"/>
          <p:nvPr/>
        </p:nvSpPr>
        <p:spPr>
          <a:xfrm>
            <a:off x="7424936" y="2741003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37D211B-36D7-B6C2-DE0C-8FE8BB25DB1E}"/>
              </a:ext>
            </a:extLst>
          </p:cNvPr>
          <p:cNvSpPr txBox="1"/>
          <p:nvPr/>
        </p:nvSpPr>
        <p:spPr>
          <a:xfrm>
            <a:off x="7424935" y="5390148"/>
            <a:ext cx="4659699" cy="1015663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5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台目の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が前日同様に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方向の範囲のどこにも入っていないのが気になる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...</a:t>
            </a:r>
          </a:p>
        </p:txBody>
      </p:sp>
      <p:sp>
        <p:nvSpPr>
          <p:cNvPr id="4" name="円/楕円 3">
            <a:extLst>
              <a:ext uri="{FF2B5EF4-FFF2-40B4-BE49-F238E27FC236}">
                <a16:creationId xmlns:a16="http://schemas.microsoft.com/office/drawing/2014/main" id="{9D828E18-8B5F-6734-8271-1B2BA90A59D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5" name="スライド番号プレースホルダー 2">
            <a:extLst>
              <a:ext uri="{FF2B5EF4-FFF2-40B4-BE49-F238E27FC236}">
                <a16:creationId xmlns:a16="http://schemas.microsoft.com/office/drawing/2014/main" id="{F4B30E98-D739-A1D2-5020-CA15E76C5E8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4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310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8527A-E457-2A86-921D-3B6E58892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4938397-6399-8A90-06C6-98BEBA57B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540" y="932329"/>
            <a:ext cx="10592137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764EF206-979B-F981-E64B-094BC0D92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の水平方向の値の変動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7/12–13)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22DD7C-8513-91F3-5C3B-9AC1BF2FAE13}"/>
              </a:ext>
            </a:extLst>
          </p:cNvPr>
          <p:cNvSpPr txBox="1"/>
          <p:nvPr/>
        </p:nvSpPr>
        <p:spPr>
          <a:xfrm>
            <a:off x="13072701" y="2274838"/>
            <a:ext cx="4659699" cy="2308324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各方向の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時間平均を計算し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各時間の最大値と最小値の範囲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灰色の領域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各時間の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方向の平均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青線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最大値と最小値の差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紫線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をグラフにした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6018461-E43E-64B0-D34C-E62CC8063F61}"/>
              </a:ext>
            </a:extLst>
          </p:cNvPr>
          <p:cNvSpPr txBox="1"/>
          <p:nvPr/>
        </p:nvSpPr>
        <p:spPr>
          <a:xfrm>
            <a:off x="4248207" y="3228945"/>
            <a:ext cx="3695584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昨日よりも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4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方向の差が大きめ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5" name="円/楕円 4">
            <a:extLst>
              <a:ext uri="{FF2B5EF4-FFF2-40B4-BE49-F238E27FC236}">
                <a16:creationId xmlns:a16="http://schemas.microsoft.com/office/drawing/2014/main" id="{3756E7E6-586F-2EE8-C785-40DE5F3CCB10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6" name="スライド番号プレースホルダー 2">
            <a:extLst>
              <a:ext uri="{FF2B5EF4-FFF2-40B4-BE49-F238E27FC236}">
                <a16:creationId xmlns:a16="http://schemas.microsoft.com/office/drawing/2014/main" id="{BE618BB9-AB81-0ECA-3C3A-7C2D4875FA06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5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9956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B03E9-3A19-78B6-0578-CFCD3801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40B750-20D2-2045-E585-8151D9AC2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32329"/>
            <a:ext cx="8884362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A7216563-67D8-2AD5-CA0B-A9D876114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の時系列とメソ解析時系列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6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千葉　</a:t>
            </a:r>
            <a:r>
              <a:rPr lang="en-US" altLang="ja-JP" sz="36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7/13)</a:t>
            </a:r>
            <a:endParaRPr kumimoji="1" lang="ja-JP" altLang="en-US" sz="36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FFA1525-A43A-AE57-F34C-B66B3CF1601A}"/>
              </a:ext>
            </a:extLst>
          </p:cNvPr>
          <p:cNvSpPr txBox="1"/>
          <p:nvPr/>
        </p:nvSpPr>
        <p:spPr>
          <a:xfrm>
            <a:off x="7424936" y="2612416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の時系列の上に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千葉大学に最も近い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35.6°N,140.125°E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部分可降水量を水色で重ねた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F94DF0C-C5FA-D068-EA8D-5AB779FBCF5E}"/>
              </a:ext>
            </a:extLst>
          </p:cNvPr>
          <p:cNvSpPr txBox="1"/>
          <p:nvPr/>
        </p:nvSpPr>
        <p:spPr>
          <a:xfrm>
            <a:off x="8729846" y="5304593"/>
            <a:ext cx="2049878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おおむね一致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7" name="円/楕円 6">
            <a:extLst>
              <a:ext uri="{FF2B5EF4-FFF2-40B4-BE49-F238E27FC236}">
                <a16:creationId xmlns:a16="http://schemas.microsoft.com/office/drawing/2014/main" id="{70FEACF6-12B3-BB1A-D5CC-9FD76B7EA10D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8" name="スライド番号プレースホルダー 2">
            <a:extLst>
              <a:ext uri="{FF2B5EF4-FFF2-40B4-BE49-F238E27FC236}">
                <a16:creationId xmlns:a16="http://schemas.microsoft.com/office/drawing/2014/main" id="{FE6BBEF6-C977-AA72-A391-B5EA416704C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6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969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F49B0-C3C5-51A5-E06A-8AF78F7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765C797-A406-D775-0EE4-7C186CF33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30"/>
            <a:ext cx="8884363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5AF2B44-7D9D-73A6-99BC-96E73B70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MAX-DOAS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とメソ解析とラジオゾンデの時系列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32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　</a:t>
            </a:r>
            <a:r>
              <a:rPr lang="en-US" altLang="ja-JP" sz="32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7/13)</a:t>
            </a:r>
            <a:endParaRPr kumimoji="1" lang="ja-JP" altLang="en-US" sz="32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F5CB0E8-4F13-8046-ED6A-6CA6A6B9AA07}"/>
              </a:ext>
            </a:extLst>
          </p:cNvPr>
          <p:cNvSpPr txBox="1"/>
          <p:nvPr/>
        </p:nvSpPr>
        <p:spPr>
          <a:xfrm>
            <a:off x="7424936" y="2596624"/>
            <a:ext cx="4659699" cy="1938992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の時系列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筑波は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方向のみ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▲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E3830A-8089-8626-036F-4C29918F5CA5}"/>
              </a:ext>
            </a:extLst>
          </p:cNvPr>
          <p:cNvSpPr txBox="1"/>
          <p:nvPr/>
        </p:nvSpPr>
        <p:spPr>
          <a:xfrm>
            <a:off x="7879740" y="4881200"/>
            <a:ext cx="3750090" cy="163121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つくば</a:t>
            </a:r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MAX-DOAS</a:t>
            </a:r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は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千葉よりも日変化があり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メソ解析やラジオゾンデの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時間分解能では捉えきれて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いない変化を捉えている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5EED5FA6-1129-34F6-6359-A70308DE7211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9" name="スライド番号プレースホルダー 2">
            <a:extLst>
              <a:ext uri="{FF2B5EF4-FFF2-40B4-BE49-F238E27FC236}">
                <a16:creationId xmlns:a16="http://schemas.microsoft.com/office/drawing/2014/main" id="{6A828D21-8521-F878-12E5-E86F03480D2A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7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084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A7905-1940-46B0-9316-3B6CD9E6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CF6AD218-8772-4FC5-DB7F-9A206D632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32329"/>
            <a:ext cx="6524895" cy="592567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2123F752-580A-2D95-6504-384CEFC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　メソ解析とラジオゾンデの可降水量の高度別時系列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(</a:t>
            </a:r>
            <a:r>
              <a:rPr lang="ja-JP" altLang="en-US" sz="280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筑波</a:t>
            </a:r>
            <a:r>
              <a:rPr lang="en-US" altLang="ja-JP" sz="28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 7/12–13)</a:t>
            </a:r>
            <a:endParaRPr kumimoji="1" lang="ja-JP" altLang="en-US" sz="2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D9F91AF-EC8B-E8BE-875E-55FD7AF79EDA}"/>
              </a:ext>
            </a:extLst>
          </p:cNvPr>
          <p:cNvSpPr txBox="1"/>
          <p:nvPr/>
        </p:nvSpPr>
        <p:spPr>
          <a:xfrm>
            <a:off x="7046936" y="1580948"/>
            <a:ext cx="4659699" cy="156966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ラジオゾンデ舘野○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最も近いメソ解析の格子点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(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3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6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.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</a:t>
            </a:r>
            <a:r>
              <a:rPr lang="ja-JP" altLang="ja-JP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°N,140.125°E</a:t>
            </a:r>
            <a:r>
              <a:rPr lang="en-US" altLang="ja-JP" sz="24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)</a:t>
            </a:r>
            <a:r>
              <a:rPr lang="ja-JP" altLang="en-US" sz="2400" b="1">
                <a:solidFill>
                  <a:srgbClr val="42D1D5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⚫︎</a:t>
            </a:r>
            <a:endParaRPr lang="en-US" altLang="ja-JP" sz="2400" b="1" dirty="0">
              <a:solidFill>
                <a:srgbClr val="42D1D5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solidFill>
                  <a:srgbClr val="333333"/>
                </a:solidFill>
                <a:latin typeface="Hiragino Sans W6" panose="020B0400000000000000" pitchFamily="34" charset="-128"/>
                <a:ea typeface="Hiragino Sans W6" panose="020B0400000000000000" pitchFamily="34" charset="-128"/>
              </a:rPr>
              <a:t>それぞれの高度別の時系列</a:t>
            </a:r>
            <a:endParaRPr lang="en-US" altLang="ja-JP" sz="2400" b="1" dirty="0">
              <a:solidFill>
                <a:srgbClr val="333333"/>
              </a:solidFill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DFD6D5D-68A2-F12B-62A9-3331858C3430}"/>
              </a:ext>
            </a:extLst>
          </p:cNvPr>
          <p:cNvSpPr txBox="1"/>
          <p:nvPr/>
        </p:nvSpPr>
        <p:spPr>
          <a:xfrm>
            <a:off x="4994170" y="2165723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全量</a:t>
            </a:r>
            <a:endParaRPr lang="en-US" altLang="ja-JP" sz="20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F98CBF-FB63-7F9E-18FC-D5DB081338A0}"/>
              </a:ext>
            </a:extLst>
          </p:cNvPr>
          <p:cNvSpPr txBox="1"/>
          <p:nvPr/>
        </p:nvSpPr>
        <p:spPr>
          <a:xfrm>
            <a:off x="4994170" y="4111751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0-1 km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CEE08C-2126-8CF9-576B-709DA4C611AB}"/>
              </a:ext>
            </a:extLst>
          </p:cNvPr>
          <p:cNvSpPr txBox="1"/>
          <p:nvPr/>
        </p:nvSpPr>
        <p:spPr>
          <a:xfrm>
            <a:off x="4994170" y="5857724"/>
            <a:ext cx="1201762" cy="400110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2000" b="1" dirty="0">
                <a:latin typeface="Hiragino Sans W6" panose="020B0400000000000000" pitchFamily="34" charset="-128"/>
                <a:ea typeface="Hiragino Sans W6" panose="020B0400000000000000" pitchFamily="34" charset="-128"/>
              </a:rPr>
              <a:t>1- km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67AECE-0F9A-1305-3767-077100C504EB}"/>
              </a:ext>
            </a:extLst>
          </p:cNvPr>
          <p:cNvSpPr txBox="1"/>
          <p:nvPr/>
        </p:nvSpPr>
        <p:spPr>
          <a:xfrm>
            <a:off x="7408045" y="3557753"/>
            <a:ext cx="3937479" cy="1107996"/>
          </a:xfrm>
          <a:prstGeom prst="rect">
            <a:avLst/>
          </a:prstGeom>
          <a:solidFill>
            <a:srgbClr val="FAFAFA"/>
          </a:solidFill>
          <a:ln w="19050">
            <a:solidFill>
              <a:srgbClr val="3333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大体整合している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メソ解析にはラジオゾンデも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2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同化されているので期待通り</a:t>
            </a:r>
            <a:endParaRPr lang="en-US" altLang="ja-JP" sz="22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41F164-A1EC-4712-4D00-40F97386560B}"/>
              </a:ext>
            </a:extLst>
          </p:cNvPr>
          <p:cNvSpPr txBox="1"/>
          <p:nvPr/>
        </p:nvSpPr>
        <p:spPr>
          <a:xfrm>
            <a:off x="7598732" y="5277052"/>
            <a:ext cx="3556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他のラジオゾンデ観測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  <a:p>
            <a:pPr algn="ctr"/>
            <a:r>
              <a:rPr lang="ja-JP" altLang="en-US" sz="2400" b="1">
                <a:latin typeface="Hiragino Sans W6" panose="020B0400000000000000" pitchFamily="34" charset="-128"/>
                <a:ea typeface="Hiragino Sans W6" panose="020B0400000000000000" pitchFamily="34" charset="-128"/>
              </a:rPr>
              <a:t>地点でもやってみよう！↓</a:t>
            </a:r>
            <a:endParaRPr lang="en-US" altLang="ja-JP" sz="2400" b="1" dirty="0">
              <a:latin typeface="Hiragino Sans W6" panose="020B0400000000000000" pitchFamily="34" charset="-128"/>
              <a:ea typeface="Hiragino Sans W6" panose="020B0400000000000000" pitchFamily="34" charset="-128"/>
            </a:endParaRPr>
          </a:p>
        </p:txBody>
      </p:sp>
      <p:sp>
        <p:nvSpPr>
          <p:cNvPr id="13" name="円/楕円 12">
            <a:extLst>
              <a:ext uri="{FF2B5EF4-FFF2-40B4-BE49-F238E27FC236}">
                <a16:creationId xmlns:a16="http://schemas.microsoft.com/office/drawing/2014/main" id="{2D6B5965-5A6E-CCEA-E1C8-AFB993F673C6}"/>
              </a:ext>
            </a:extLst>
          </p:cNvPr>
          <p:cNvSpPr/>
          <p:nvPr/>
        </p:nvSpPr>
        <p:spPr>
          <a:xfrm>
            <a:off x="11328635" y="130027"/>
            <a:ext cx="756000" cy="612000"/>
          </a:xfrm>
          <a:prstGeom prst="ellipse">
            <a:avLst/>
          </a:prstGeom>
          <a:solidFill>
            <a:srgbClr val="3DA4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solidFill>
                <a:srgbClr val="FF0000"/>
              </a:solidFill>
            </a:endParaRPr>
          </a:p>
        </p:txBody>
      </p:sp>
      <p:sp>
        <p:nvSpPr>
          <p:cNvPr id="16" name="スライド番号プレースホルダー 2">
            <a:extLst>
              <a:ext uri="{FF2B5EF4-FFF2-40B4-BE49-F238E27FC236}">
                <a16:creationId xmlns:a16="http://schemas.microsoft.com/office/drawing/2014/main" id="{9475FB49-A194-7200-06E2-12F246686D54}"/>
              </a:ext>
            </a:extLst>
          </p:cNvPr>
          <p:cNvSpPr txBox="1">
            <a:spLocks/>
          </p:cNvSpPr>
          <p:nvPr/>
        </p:nvSpPr>
        <p:spPr>
          <a:xfrm>
            <a:off x="11259053" y="243300"/>
            <a:ext cx="902793" cy="34552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A08660-9241-2446-AA6F-DEE0E69BB21D}" type="slidenum">
              <a:rPr lang="ja-JP" altLang="en-US" sz="1700" smtClean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pPr algn="ctr"/>
              <a:t>8</a:t>
            </a:fld>
            <a:r>
              <a:rPr lang="en-US" altLang="ja-JP" sz="1700" dirty="0">
                <a:solidFill>
                  <a:schemeClr val="bg1"/>
                </a:solidFill>
                <a:latin typeface="HGPSoeiKakugothicUB" panose="020B0900000000000000" pitchFamily="34" charset="-128"/>
                <a:ea typeface="HGPSoeiKakugothicUB" panose="020B0900000000000000" pitchFamily="34" charset="-128"/>
              </a:rPr>
              <a:t>/13</a:t>
            </a:r>
            <a:endParaRPr lang="ja-JP" altLang="en-US" sz="1700">
              <a:solidFill>
                <a:schemeClr val="bg1"/>
              </a:solidFill>
              <a:latin typeface="HGPSoeiKakugothicUB" panose="020B0900000000000000" pitchFamily="34" charset="-128"/>
              <a:ea typeface="HGPSoeiKakugothicUB" panose="020B09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8054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緑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 kumimoji="1">
            <a:solidFill>
              <a:srgbClr val="FF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162593</TotalTime>
  <Words>812</Words>
  <Application>Microsoft Macintosh PowerPoint</Application>
  <PresentationFormat>ワイド画面</PresentationFormat>
  <Paragraphs>133</Paragraphs>
  <Slides>14</Slides>
  <Notes>14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3" baseType="lpstr">
      <vt:lpstr>HGPSoeiKakugothicUB</vt:lpstr>
      <vt:lpstr>HGSSoeiKakugothicUB</vt:lpstr>
      <vt:lpstr>Hiragino Sans W6</vt:lpstr>
      <vt:lpstr>Hiragino Sans W7</vt:lpstr>
      <vt:lpstr>游ゴシック</vt:lpstr>
      <vt:lpstr>游ゴシック Light</vt:lpstr>
      <vt:lpstr>游明朝</vt:lpstr>
      <vt:lpstr>Arial</vt:lpstr>
      <vt:lpstr>Office テーマ</vt:lpstr>
      <vt:lpstr>PowerPoint プレゼンテーション</vt:lpstr>
      <vt:lpstr>　千葉キャンペーンでの解析</vt:lpstr>
      <vt:lpstr>　MAX-DOASの時系列(千葉　7/13)</vt:lpstr>
      <vt:lpstr>　MAX-DOASの時系列(千葉 7/12–13)</vt:lpstr>
      <vt:lpstr>　MAX-DOASの水平方向の値の変動(千葉　7/13)</vt:lpstr>
      <vt:lpstr>　MAX-DOASの水平方向の値の変動(千葉　7/12–13)</vt:lpstr>
      <vt:lpstr>　MAX-DOASの時系列とメソ解析時系列(千葉　7/13)</vt:lpstr>
      <vt:lpstr>　MAX-DOASとメソ解析とラジオゾンデの時系列(筑波　7/13)</vt:lpstr>
      <vt:lpstr>　メソ解析とラジオゾンデの可降水量の高度別時系列(筑波 7/12–13)</vt:lpstr>
      <vt:lpstr>　全国のメソ解析とラジオゾンデの可降水量の時系列(7/12–13)</vt:lpstr>
      <vt:lpstr>　全国のメソ解析とラジオゾンデの0–1 km部分可降水量の時系列(7/12–13)</vt:lpstr>
      <vt:lpstr>　全国のメソ解析0-1 km部分可降水量の変化量(7/12–13)</vt:lpstr>
      <vt:lpstr>　メソ解析下層水蒸気の変化と水蒸気場の様子(7/13)</vt:lpstr>
      <vt:lpstr>　千葉MAX-DOASの観測とメソ解析水蒸気場の様子(7/13)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ccya4152</dc:creator>
  <cp:lastModifiedBy>ccya4152</cp:lastModifiedBy>
  <cp:revision>436</cp:revision>
  <cp:lastPrinted>2024-08-13T03:58:27Z</cp:lastPrinted>
  <dcterms:created xsi:type="dcterms:W3CDTF">2024-02-12T06:17:38Z</dcterms:created>
  <dcterms:modified xsi:type="dcterms:W3CDTF">2026-07-14T15:51:56Z</dcterms:modified>
</cp:coreProperties>
</file>